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601200" cy="12801600" type="A3"/>
  <p:notesSz cx="20326350" cy="29456063"/>
  <p:defaultTextStyle>
    <a:defPPr>
      <a:defRPr lang="en-US"/>
    </a:defPPr>
    <a:lvl1pPr marL="0" algn="l" defTabSz="1280160" rtl="0" eaLnBrk="1" latinLnBrk="0" hangingPunct="1">
      <a:defRPr sz="2500" kern="1200">
        <a:solidFill>
          <a:schemeClr val="tx1"/>
        </a:solidFill>
        <a:latin typeface="+mn-lt"/>
        <a:ea typeface="+mn-ea"/>
        <a:cs typeface="+mn-cs"/>
      </a:defRPr>
    </a:lvl1pPr>
    <a:lvl2pPr marL="640080" algn="l" defTabSz="1280160" rtl="0" eaLnBrk="1" latinLnBrk="0" hangingPunct="1">
      <a:defRPr sz="2500" kern="1200">
        <a:solidFill>
          <a:schemeClr val="tx1"/>
        </a:solidFill>
        <a:latin typeface="+mn-lt"/>
        <a:ea typeface="+mn-ea"/>
        <a:cs typeface="+mn-cs"/>
      </a:defRPr>
    </a:lvl2pPr>
    <a:lvl3pPr marL="1280160" algn="l" defTabSz="1280160" rtl="0" eaLnBrk="1" latinLnBrk="0" hangingPunct="1">
      <a:defRPr sz="2500" kern="1200">
        <a:solidFill>
          <a:schemeClr val="tx1"/>
        </a:solidFill>
        <a:latin typeface="+mn-lt"/>
        <a:ea typeface="+mn-ea"/>
        <a:cs typeface="+mn-cs"/>
      </a:defRPr>
    </a:lvl3pPr>
    <a:lvl4pPr marL="1920240" algn="l" defTabSz="1280160" rtl="0" eaLnBrk="1" latinLnBrk="0" hangingPunct="1">
      <a:defRPr sz="2500" kern="1200">
        <a:solidFill>
          <a:schemeClr val="tx1"/>
        </a:solidFill>
        <a:latin typeface="+mn-lt"/>
        <a:ea typeface="+mn-ea"/>
        <a:cs typeface="+mn-cs"/>
      </a:defRPr>
    </a:lvl4pPr>
    <a:lvl5pPr marL="2560320" algn="l" defTabSz="1280160" rtl="0" eaLnBrk="1" latinLnBrk="0" hangingPunct="1">
      <a:defRPr sz="2500" kern="1200">
        <a:solidFill>
          <a:schemeClr val="tx1"/>
        </a:solidFill>
        <a:latin typeface="+mn-lt"/>
        <a:ea typeface="+mn-ea"/>
        <a:cs typeface="+mn-cs"/>
      </a:defRPr>
    </a:lvl5pPr>
    <a:lvl6pPr marL="3200400" algn="l" defTabSz="1280160" rtl="0" eaLnBrk="1" latinLnBrk="0" hangingPunct="1">
      <a:defRPr sz="2500" kern="1200">
        <a:solidFill>
          <a:schemeClr val="tx1"/>
        </a:solidFill>
        <a:latin typeface="+mn-lt"/>
        <a:ea typeface="+mn-ea"/>
        <a:cs typeface="+mn-cs"/>
      </a:defRPr>
    </a:lvl6pPr>
    <a:lvl7pPr marL="3840480" algn="l" defTabSz="1280160" rtl="0" eaLnBrk="1" latinLnBrk="0" hangingPunct="1">
      <a:defRPr sz="2500" kern="1200">
        <a:solidFill>
          <a:schemeClr val="tx1"/>
        </a:solidFill>
        <a:latin typeface="+mn-lt"/>
        <a:ea typeface="+mn-ea"/>
        <a:cs typeface="+mn-cs"/>
      </a:defRPr>
    </a:lvl7pPr>
    <a:lvl8pPr marL="4480560" algn="l" defTabSz="1280160" rtl="0" eaLnBrk="1" latinLnBrk="0" hangingPunct="1">
      <a:defRPr sz="2500" kern="1200">
        <a:solidFill>
          <a:schemeClr val="tx1"/>
        </a:solidFill>
        <a:latin typeface="+mn-lt"/>
        <a:ea typeface="+mn-ea"/>
        <a:cs typeface="+mn-cs"/>
      </a:defRPr>
    </a:lvl8pPr>
    <a:lvl9pPr marL="5120640" algn="l" defTabSz="1280160" rtl="0" eaLnBrk="1" latinLnBrk="0" hangingPunct="1">
      <a:defRPr sz="25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54" autoAdjust="0"/>
  </p:normalViewPr>
  <p:slideViewPr>
    <p:cSldViewPr snapToGrid="0" snapToObjects="1">
      <p:cViewPr varScale="1">
        <p:scale>
          <a:sx n="55" d="100"/>
          <a:sy n="55" d="100"/>
        </p:scale>
        <p:origin x="-1554" y="-108"/>
      </p:cViewPr>
      <p:guideLst>
        <p:guide orient="horz" pos="4032"/>
        <p:guide pos="3024"/>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cern.ch\dfs\Users\j\jacksonp\Documents\new_thicknesse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sz="700" b="1" i="0" baseline="0" dirty="0"/>
              <a:t>Absorber </a:t>
            </a:r>
            <a:r>
              <a:rPr lang="en-US" sz="600" b="1" i="0" baseline="0" dirty="0"/>
              <a:t>36x22</a:t>
            </a:r>
            <a:r>
              <a:rPr lang="en-US" sz="700" b="1" i="0" baseline="0" dirty="0"/>
              <a:t>, x, wedge</a:t>
            </a:r>
          </a:p>
        </c:rich>
      </c:tx>
      <c:layout>
        <c:manualLayout>
          <c:xMode val="edge"/>
          <c:yMode val="edge"/>
          <c:x val="0.32207271885132033"/>
          <c:y val="2.0894263217097878E-3"/>
        </c:manualLayout>
      </c:layout>
    </c:title>
    <c:plotArea>
      <c:layout>
        <c:manualLayout>
          <c:layoutTarget val="inner"/>
          <c:xMode val="edge"/>
          <c:yMode val="edge"/>
          <c:x val="0.11064785651793525"/>
          <c:y val="0.1434823772028497"/>
          <c:w val="0.74121429674231898"/>
          <c:h val="0.6220931758530186"/>
        </c:manualLayout>
      </c:layout>
      <c:scatterChart>
        <c:scatterStyle val="lineMarker"/>
        <c:ser>
          <c:idx val="0"/>
          <c:order val="0"/>
          <c:tx>
            <c:v>Aluminium</c:v>
          </c:tx>
          <c:spPr>
            <a:ln w="28575">
              <a:noFill/>
            </a:ln>
          </c:spPr>
          <c:marker>
            <c:symbol val="diamond"/>
            <c:size val="2"/>
          </c:marker>
          <c:xVal>
            <c:numRef>
              <c:f>Alu!$A$4:$A$23</c:f>
              <c:numCache>
                <c:formatCode>General</c:formatCode>
                <c:ptCount val="20"/>
                <c:pt idx="0">
                  <c:v>0.1</c:v>
                </c:pt>
                <c:pt idx="1">
                  <c:v>0.2</c:v>
                </c:pt>
                <c:pt idx="2">
                  <c:v>0.3000000000000001</c:v>
                </c:pt>
                <c:pt idx="3">
                  <c:v>0.4</c:v>
                </c:pt>
                <c:pt idx="4">
                  <c:v>0.5</c:v>
                </c:pt>
                <c:pt idx="5">
                  <c:v>0.6000000000000002</c:v>
                </c:pt>
                <c:pt idx="6">
                  <c:v>0.70000000000000018</c:v>
                </c:pt>
                <c:pt idx="7">
                  <c:v>0.8</c:v>
                </c:pt>
                <c:pt idx="8">
                  <c:v>0.9</c:v>
                </c:pt>
                <c:pt idx="9">
                  <c:v>1</c:v>
                </c:pt>
                <c:pt idx="10">
                  <c:v>1.5</c:v>
                </c:pt>
                <c:pt idx="11">
                  <c:v>2</c:v>
                </c:pt>
                <c:pt idx="12">
                  <c:v>3</c:v>
                </c:pt>
                <c:pt idx="13">
                  <c:v>4</c:v>
                </c:pt>
                <c:pt idx="14">
                  <c:v>5</c:v>
                </c:pt>
                <c:pt idx="15">
                  <c:v>6</c:v>
                </c:pt>
                <c:pt idx="16">
                  <c:v>7</c:v>
                </c:pt>
                <c:pt idx="17">
                  <c:v>8</c:v>
                </c:pt>
                <c:pt idx="18">
                  <c:v>9</c:v>
                </c:pt>
                <c:pt idx="19">
                  <c:v>10</c:v>
                </c:pt>
              </c:numCache>
            </c:numRef>
          </c:xVal>
          <c:yVal>
            <c:numRef>
              <c:f>Alu!$E$4:$E$23</c:f>
              <c:numCache>
                <c:formatCode>General</c:formatCode>
                <c:ptCount val="20"/>
                <c:pt idx="0">
                  <c:v>0.99809999999999999</c:v>
                </c:pt>
                <c:pt idx="1">
                  <c:v>0.99729999999999996</c:v>
                </c:pt>
                <c:pt idx="2">
                  <c:v>0.99670000000000003</c:v>
                </c:pt>
                <c:pt idx="3">
                  <c:v>0.99480000000000002</c:v>
                </c:pt>
                <c:pt idx="4">
                  <c:v>0.99480000000000002</c:v>
                </c:pt>
                <c:pt idx="5">
                  <c:v>0.99460000000000004</c:v>
                </c:pt>
                <c:pt idx="6">
                  <c:v>0.9929</c:v>
                </c:pt>
                <c:pt idx="7">
                  <c:v>0.99329999999999996</c:v>
                </c:pt>
                <c:pt idx="8">
                  <c:v>0.99049999999999983</c:v>
                </c:pt>
                <c:pt idx="9">
                  <c:v>0.98899999999999999</c:v>
                </c:pt>
                <c:pt idx="10">
                  <c:v>0.98299999999999998</c:v>
                </c:pt>
                <c:pt idx="11">
                  <c:v>0.97670000000000001</c:v>
                </c:pt>
                <c:pt idx="12">
                  <c:v>0.9659000000000002</c:v>
                </c:pt>
                <c:pt idx="13">
                  <c:v>0.95150000000000001</c:v>
                </c:pt>
                <c:pt idx="14">
                  <c:v>0.93589999999999995</c:v>
                </c:pt>
                <c:pt idx="15">
                  <c:v>0.91790000000000005</c:v>
                </c:pt>
                <c:pt idx="16">
                  <c:v>0.90949999999999998</c:v>
                </c:pt>
                <c:pt idx="17">
                  <c:v>0.89700000000000024</c:v>
                </c:pt>
                <c:pt idx="18">
                  <c:v>0.87990000000000024</c:v>
                </c:pt>
                <c:pt idx="19">
                  <c:v>0.87440000000000018</c:v>
                </c:pt>
              </c:numCache>
            </c:numRef>
          </c:yVal>
        </c:ser>
        <c:ser>
          <c:idx val="1"/>
          <c:order val="1"/>
          <c:tx>
            <c:v>Tungsten</c:v>
          </c:tx>
          <c:spPr>
            <a:ln w="28575">
              <a:noFill/>
            </a:ln>
          </c:spPr>
          <c:marker>
            <c:symbol val="square"/>
            <c:size val="2"/>
          </c:marker>
          <c:xVal>
            <c:numRef>
              <c:f>Tung!$A$4:$A$23</c:f>
              <c:numCache>
                <c:formatCode>General</c:formatCode>
                <c:ptCount val="20"/>
                <c:pt idx="0">
                  <c:v>0.1</c:v>
                </c:pt>
                <c:pt idx="1">
                  <c:v>0.2</c:v>
                </c:pt>
                <c:pt idx="2">
                  <c:v>0.3000000000000001</c:v>
                </c:pt>
                <c:pt idx="3">
                  <c:v>0.4</c:v>
                </c:pt>
                <c:pt idx="4">
                  <c:v>0.5</c:v>
                </c:pt>
                <c:pt idx="5">
                  <c:v>0.6000000000000002</c:v>
                </c:pt>
                <c:pt idx="6">
                  <c:v>0.70000000000000018</c:v>
                </c:pt>
                <c:pt idx="7">
                  <c:v>0.8</c:v>
                </c:pt>
                <c:pt idx="8">
                  <c:v>0.9</c:v>
                </c:pt>
                <c:pt idx="9">
                  <c:v>1</c:v>
                </c:pt>
                <c:pt idx="10">
                  <c:v>1.5</c:v>
                </c:pt>
                <c:pt idx="11">
                  <c:v>2</c:v>
                </c:pt>
                <c:pt idx="12">
                  <c:v>3</c:v>
                </c:pt>
                <c:pt idx="13">
                  <c:v>4</c:v>
                </c:pt>
                <c:pt idx="14">
                  <c:v>5</c:v>
                </c:pt>
                <c:pt idx="15">
                  <c:v>6</c:v>
                </c:pt>
                <c:pt idx="16">
                  <c:v>7</c:v>
                </c:pt>
                <c:pt idx="17">
                  <c:v>8</c:v>
                </c:pt>
                <c:pt idx="18">
                  <c:v>9</c:v>
                </c:pt>
                <c:pt idx="19">
                  <c:v>10</c:v>
                </c:pt>
              </c:numCache>
            </c:numRef>
          </c:xVal>
          <c:yVal>
            <c:numRef>
              <c:f>Tung!$E$4:$E$23</c:f>
              <c:numCache>
                <c:formatCode>General</c:formatCode>
                <c:ptCount val="20"/>
                <c:pt idx="0">
                  <c:v>0.96840000000000004</c:v>
                </c:pt>
                <c:pt idx="1">
                  <c:v>0.93380000000000019</c:v>
                </c:pt>
                <c:pt idx="2">
                  <c:v>0.9</c:v>
                </c:pt>
                <c:pt idx="3">
                  <c:v>0.87030000000000018</c:v>
                </c:pt>
                <c:pt idx="4">
                  <c:v>0.8268000000000002</c:v>
                </c:pt>
                <c:pt idx="5">
                  <c:v>0.81220000000000003</c:v>
                </c:pt>
                <c:pt idx="6">
                  <c:v>0.78590000000000004</c:v>
                </c:pt>
                <c:pt idx="7">
                  <c:v>0.77480000000000004</c:v>
                </c:pt>
                <c:pt idx="8">
                  <c:v>0.75380000000000025</c:v>
                </c:pt>
                <c:pt idx="9">
                  <c:v>0.74430000000000018</c:v>
                </c:pt>
                <c:pt idx="10">
                  <c:v>0.69450000000000023</c:v>
                </c:pt>
                <c:pt idx="11">
                  <c:v>0.68590000000000029</c:v>
                </c:pt>
                <c:pt idx="12">
                  <c:v>0.67690000000000028</c:v>
                </c:pt>
                <c:pt idx="13">
                  <c:v>0.67090000000000038</c:v>
                </c:pt>
                <c:pt idx="14">
                  <c:v>0.6655000000000002</c:v>
                </c:pt>
                <c:pt idx="15">
                  <c:v>0.65660000000000029</c:v>
                </c:pt>
                <c:pt idx="16">
                  <c:v>0.65630000000000022</c:v>
                </c:pt>
                <c:pt idx="17">
                  <c:v>0.6413000000000002</c:v>
                </c:pt>
                <c:pt idx="18">
                  <c:v>0.64210000000000023</c:v>
                </c:pt>
                <c:pt idx="19">
                  <c:v>0.63100000000000023</c:v>
                </c:pt>
              </c:numCache>
            </c:numRef>
          </c:yVal>
        </c:ser>
        <c:ser>
          <c:idx val="2"/>
          <c:order val="2"/>
          <c:tx>
            <c:v>Copper</c:v>
          </c:tx>
          <c:spPr>
            <a:ln w="28575">
              <a:noFill/>
            </a:ln>
          </c:spPr>
          <c:marker>
            <c:symbol val="triangle"/>
            <c:size val="2"/>
          </c:marker>
          <c:xVal>
            <c:numRef>
              <c:f>Copper!$A$4:$A$23</c:f>
              <c:numCache>
                <c:formatCode>General</c:formatCode>
                <c:ptCount val="20"/>
                <c:pt idx="0">
                  <c:v>0.1</c:v>
                </c:pt>
                <c:pt idx="1">
                  <c:v>0.2</c:v>
                </c:pt>
                <c:pt idx="2">
                  <c:v>0.3000000000000001</c:v>
                </c:pt>
                <c:pt idx="3">
                  <c:v>0.4</c:v>
                </c:pt>
                <c:pt idx="4">
                  <c:v>0.5</c:v>
                </c:pt>
                <c:pt idx="5">
                  <c:v>0.6000000000000002</c:v>
                </c:pt>
                <c:pt idx="6">
                  <c:v>0.70000000000000018</c:v>
                </c:pt>
                <c:pt idx="7">
                  <c:v>0.8</c:v>
                </c:pt>
                <c:pt idx="8">
                  <c:v>0.9</c:v>
                </c:pt>
                <c:pt idx="9">
                  <c:v>1</c:v>
                </c:pt>
                <c:pt idx="10">
                  <c:v>1.5</c:v>
                </c:pt>
                <c:pt idx="11">
                  <c:v>2</c:v>
                </c:pt>
                <c:pt idx="12">
                  <c:v>3</c:v>
                </c:pt>
                <c:pt idx="13">
                  <c:v>4</c:v>
                </c:pt>
                <c:pt idx="14">
                  <c:v>5</c:v>
                </c:pt>
                <c:pt idx="15">
                  <c:v>6</c:v>
                </c:pt>
                <c:pt idx="16">
                  <c:v>7</c:v>
                </c:pt>
                <c:pt idx="17">
                  <c:v>8</c:v>
                </c:pt>
                <c:pt idx="18">
                  <c:v>9</c:v>
                </c:pt>
                <c:pt idx="19">
                  <c:v>10</c:v>
                </c:pt>
              </c:numCache>
            </c:numRef>
          </c:xVal>
          <c:yVal>
            <c:numRef>
              <c:f>Copper!$E$4:$E$23</c:f>
              <c:numCache>
                <c:formatCode>General</c:formatCode>
                <c:ptCount val="20"/>
                <c:pt idx="0">
                  <c:v>0.99470000000000003</c:v>
                </c:pt>
                <c:pt idx="1">
                  <c:v>0.98619999999999997</c:v>
                </c:pt>
                <c:pt idx="2">
                  <c:v>0.97770000000000001</c:v>
                </c:pt>
                <c:pt idx="3">
                  <c:v>0.97160000000000002</c:v>
                </c:pt>
                <c:pt idx="4">
                  <c:v>0.96530000000000005</c:v>
                </c:pt>
                <c:pt idx="5">
                  <c:v>0.95460000000000023</c:v>
                </c:pt>
                <c:pt idx="6">
                  <c:v>0.9407000000000002</c:v>
                </c:pt>
                <c:pt idx="7">
                  <c:v>0.9387000000000002</c:v>
                </c:pt>
                <c:pt idx="8">
                  <c:v>0.99219999999999997</c:v>
                </c:pt>
                <c:pt idx="9">
                  <c:v>0.91770000000000018</c:v>
                </c:pt>
                <c:pt idx="10">
                  <c:v>0.87530000000000019</c:v>
                </c:pt>
                <c:pt idx="11">
                  <c:v>0.84219999999999995</c:v>
                </c:pt>
                <c:pt idx="12">
                  <c:v>0.77739999999999998</c:v>
                </c:pt>
                <c:pt idx="13">
                  <c:v>0.74639999999999995</c:v>
                </c:pt>
                <c:pt idx="14">
                  <c:v>0.72110000000000019</c:v>
                </c:pt>
                <c:pt idx="15">
                  <c:v>0.70690000000000019</c:v>
                </c:pt>
                <c:pt idx="16">
                  <c:v>0.69680000000000042</c:v>
                </c:pt>
                <c:pt idx="17">
                  <c:v>0.68280000000000041</c:v>
                </c:pt>
                <c:pt idx="18">
                  <c:v>0.6768000000000004</c:v>
                </c:pt>
                <c:pt idx="19">
                  <c:v>0.67760000000000031</c:v>
                </c:pt>
              </c:numCache>
            </c:numRef>
          </c:yVal>
        </c:ser>
        <c:ser>
          <c:idx val="3"/>
          <c:order val="3"/>
          <c:tx>
            <c:v>Carbon</c:v>
          </c:tx>
          <c:spPr>
            <a:ln w="28575">
              <a:noFill/>
            </a:ln>
          </c:spPr>
          <c:marker>
            <c:symbol val="x"/>
            <c:size val="2"/>
          </c:marker>
          <c:xVal>
            <c:numRef>
              <c:f>Carbon!$A$4:$A$23</c:f>
              <c:numCache>
                <c:formatCode>General</c:formatCode>
                <c:ptCount val="20"/>
                <c:pt idx="0">
                  <c:v>0.1</c:v>
                </c:pt>
                <c:pt idx="1">
                  <c:v>0.2</c:v>
                </c:pt>
                <c:pt idx="2">
                  <c:v>0.3000000000000001</c:v>
                </c:pt>
                <c:pt idx="3">
                  <c:v>0.4</c:v>
                </c:pt>
                <c:pt idx="4">
                  <c:v>0.5</c:v>
                </c:pt>
                <c:pt idx="5">
                  <c:v>0.6000000000000002</c:v>
                </c:pt>
                <c:pt idx="6">
                  <c:v>0.70000000000000018</c:v>
                </c:pt>
                <c:pt idx="7">
                  <c:v>0.8</c:v>
                </c:pt>
                <c:pt idx="8">
                  <c:v>0.9</c:v>
                </c:pt>
                <c:pt idx="9">
                  <c:v>1</c:v>
                </c:pt>
                <c:pt idx="10">
                  <c:v>1.5</c:v>
                </c:pt>
                <c:pt idx="11">
                  <c:v>2</c:v>
                </c:pt>
                <c:pt idx="12">
                  <c:v>3</c:v>
                </c:pt>
                <c:pt idx="13">
                  <c:v>4</c:v>
                </c:pt>
                <c:pt idx="14">
                  <c:v>5</c:v>
                </c:pt>
                <c:pt idx="15">
                  <c:v>6</c:v>
                </c:pt>
                <c:pt idx="16">
                  <c:v>7</c:v>
                </c:pt>
                <c:pt idx="17">
                  <c:v>8</c:v>
                </c:pt>
                <c:pt idx="18">
                  <c:v>9</c:v>
                </c:pt>
                <c:pt idx="19">
                  <c:v>10</c:v>
                </c:pt>
              </c:numCache>
            </c:numRef>
          </c:xVal>
          <c:yVal>
            <c:numRef>
              <c:f>Carbon!$E$4:$E$23</c:f>
              <c:numCache>
                <c:formatCode>General</c:formatCode>
                <c:ptCount val="20"/>
                <c:pt idx="0">
                  <c:v>0.96780000000000022</c:v>
                </c:pt>
                <c:pt idx="1">
                  <c:v>0.99849999999999983</c:v>
                </c:pt>
                <c:pt idx="2">
                  <c:v>0.99809999999999999</c:v>
                </c:pt>
                <c:pt idx="3">
                  <c:v>0.99749999999999983</c:v>
                </c:pt>
                <c:pt idx="4">
                  <c:v>0.99749999999999983</c:v>
                </c:pt>
                <c:pt idx="5">
                  <c:v>0.99660000000000004</c:v>
                </c:pt>
                <c:pt idx="6">
                  <c:v>0.99729999999999996</c:v>
                </c:pt>
                <c:pt idx="7">
                  <c:v>0.99639999999999973</c:v>
                </c:pt>
                <c:pt idx="8">
                  <c:v>0.99590000000000001</c:v>
                </c:pt>
                <c:pt idx="9">
                  <c:v>0.99619999999999997</c:v>
                </c:pt>
                <c:pt idx="10">
                  <c:v>0.99170000000000003</c:v>
                </c:pt>
                <c:pt idx="11">
                  <c:v>0.98860000000000003</c:v>
                </c:pt>
                <c:pt idx="12">
                  <c:v>0.98660000000000003</c:v>
                </c:pt>
                <c:pt idx="13">
                  <c:v>0.98070000000000002</c:v>
                </c:pt>
                <c:pt idx="14">
                  <c:v>0.96980000000000022</c:v>
                </c:pt>
                <c:pt idx="15">
                  <c:v>0.96630000000000005</c:v>
                </c:pt>
                <c:pt idx="16">
                  <c:v>0.96270000000000022</c:v>
                </c:pt>
                <c:pt idx="17">
                  <c:v>0.95509999999999995</c:v>
                </c:pt>
                <c:pt idx="18">
                  <c:v>0.94870000000000021</c:v>
                </c:pt>
                <c:pt idx="19">
                  <c:v>0.94240000000000002</c:v>
                </c:pt>
              </c:numCache>
            </c:numRef>
          </c:yVal>
        </c:ser>
        <c:axId val="43295104"/>
        <c:axId val="43297024"/>
      </c:scatterChart>
      <c:valAx>
        <c:axId val="43295104"/>
        <c:scaling>
          <c:orientation val="minMax"/>
          <c:max val="10"/>
        </c:scaling>
        <c:axPos val="b"/>
        <c:title>
          <c:tx>
            <c:rich>
              <a:bodyPr/>
              <a:lstStyle/>
              <a:p>
                <a:pPr>
                  <a:defRPr/>
                </a:pPr>
                <a:r>
                  <a:rPr lang="en-US" sz="500"/>
                  <a:t>Thickness</a:t>
                </a:r>
              </a:p>
            </c:rich>
          </c:tx>
          <c:layout>
            <c:manualLayout>
              <c:xMode val="edge"/>
              <c:yMode val="edge"/>
              <c:x val="0.47322014399994394"/>
              <c:y val="0.98097219614530351"/>
            </c:manualLayout>
          </c:layout>
        </c:title>
        <c:numFmt formatCode="General" sourceLinked="1"/>
        <c:majorTickMark val="none"/>
        <c:tickLblPos val="nextTo"/>
        <c:txPr>
          <a:bodyPr/>
          <a:lstStyle/>
          <a:p>
            <a:pPr>
              <a:defRPr sz="500"/>
            </a:pPr>
            <a:endParaRPr lang="en-US"/>
          </a:p>
        </c:txPr>
        <c:crossAx val="43297024"/>
        <c:crosses val="autoZero"/>
        <c:crossBetween val="midCat"/>
      </c:valAx>
      <c:valAx>
        <c:axId val="43297024"/>
        <c:scaling>
          <c:orientation val="minMax"/>
          <c:max val="1"/>
          <c:min val="0.60000000000000064"/>
        </c:scaling>
        <c:axPos val="l"/>
        <c:majorGridlines/>
        <c:title>
          <c:tx>
            <c:rich>
              <a:bodyPr/>
              <a:lstStyle/>
              <a:p>
                <a:pPr>
                  <a:defRPr sz="500"/>
                </a:pPr>
                <a:r>
                  <a:rPr lang="en-US" sz="500"/>
                  <a:t>Efficiency</a:t>
                </a:r>
              </a:p>
            </c:rich>
          </c:tx>
          <c:layout>
            <c:manualLayout>
              <c:xMode val="edge"/>
              <c:yMode val="edge"/>
              <c:x val="7.6316195769646523E-3"/>
              <c:y val="0.33032152230971179"/>
            </c:manualLayout>
          </c:layout>
        </c:title>
        <c:numFmt formatCode="General" sourceLinked="1"/>
        <c:majorTickMark val="none"/>
        <c:tickLblPos val="nextTo"/>
        <c:txPr>
          <a:bodyPr/>
          <a:lstStyle/>
          <a:p>
            <a:pPr>
              <a:defRPr sz="500"/>
            </a:pPr>
            <a:endParaRPr lang="en-US"/>
          </a:p>
        </c:txPr>
        <c:crossAx val="43295104"/>
        <c:crosses val="autoZero"/>
        <c:crossBetween val="midCat"/>
      </c:valAx>
    </c:plotArea>
    <c:legend>
      <c:legendPos val="r"/>
      <c:legendEntry>
        <c:idx val="0"/>
        <c:txPr>
          <a:bodyPr/>
          <a:lstStyle/>
          <a:p>
            <a:pPr>
              <a:defRPr sz="400"/>
            </a:pPr>
            <a:endParaRPr lang="en-US"/>
          </a:p>
        </c:txPr>
      </c:legendEntry>
      <c:legendEntry>
        <c:idx val="1"/>
        <c:txPr>
          <a:bodyPr/>
          <a:lstStyle/>
          <a:p>
            <a:pPr>
              <a:defRPr sz="400"/>
            </a:pPr>
            <a:endParaRPr lang="en-US"/>
          </a:p>
        </c:txPr>
      </c:legendEntry>
      <c:legendEntry>
        <c:idx val="2"/>
        <c:txPr>
          <a:bodyPr/>
          <a:lstStyle/>
          <a:p>
            <a:pPr>
              <a:defRPr sz="400"/>
            </a:pPr>
            <a:endParaRPr lang="en-US"/>
          </a:p>
        </c:txPr>
      </c:legendEntry>
      <c:legendEntry>
        <c:idx val="3"/>
        <c:txPr>
          <a:bodyPr/>
          <a:lstStyle/>
          <a:p>
            <a:pPr>
              <a:defRPr sz="400"/>
            </a:pPr>
            <a:endParaRPr lang="en-US"/>
          </a:p>
        </c:txPr>
      </c:legendEntry>
      <c:layout>
        <c:manualLayout>
          <c:xMode val="edge"/>
          <c:yMode val="edge"/>
          <c:x val="0.87882159950594452"/>
          <c:y val="0.14332583427071618"/>
          <c:w val="0.11981357109773048"/>
          <c:h val="0.64287214098237722"/>
        </c:manualLayout>
      </c:layout>
      <c:txPr>
        <a:bodyPr/>
        <a:lstStyle/>
        <a:p>
          <a:pPr>
            <a:defRPr sz="500"/>
          </a:pPr>
          <a:endParaRPr lang="en-US"/>
        </a:p>
      </c:txPr>
    </c:legend>
    <c:plotVisOnly val="1"/>
  </c:chart>
  <c:spPr>
    <a:solidFill>
      <a:prstClr val="white">
        <a:alpha val="80000"/>
      </a:prstClr>
    </a:solidFill>
    <a:ln w="12700">
      <a:solidFill>
        <a:schemeClr val="accent1"/>
      </a:solidFill>
    </a:ln>
  </c:spPr>
  <c:externalData r:id="rId1"/>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20090" y="3976796"/>
            <a:ext cx="816102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440180" y="7254240"/>
            <a:ext cx="6720840" cy="327152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230CB06-50B4-43AC-B280-8687F02617A1}" type="datetimeFigureOut">
              <a:rPr lang="en-US" smtClean="0"/>
              <a:pPr/>
              <a:t>10/13/2009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AB19A1-3CCD-4D9A-BF57-6A24AAC6D23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30CB06-50B4-43AC-B280-8687F02617A1}" type="datetimeFigureOut">
              <a:rPr lang="en-US" smtClean="0"/>
              <a:pPr/>
              <a:t>10/13/2009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AB19A1-3CCD-4D9A-BF57-6A24AAC6D23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20652" y="684531"/>
            <a:ext cx="1620203" cy="1456182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60046" y="684531"/>
            <a:ext cx="4700588" cy="145618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30CB06-50B4-43AC-B280-8687F02617A1}" type="datetimeFigureOut">
              <a:rPr lang="en-US" smtClean="0"/>
              <a:pPr/>
              <a:t>10/13/2009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AB19A1-3CCD-4D9A-BF57-6A24AAC6D23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30CB06-50B4-43AC-B280-8687F02617A1}" type="datetimeFigureOut">
              <a:rPr lang="en-US" smtClean="0"/>
              <a:pPr/>
              <a:t>10/13/2009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AB19A1-3CCD-4D9A-BF57-6A24AAC6D23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58429" y="8226214"/>
            <a:ext cx="8161020" cy="2542540"/>
          </a:xfrm>
        </p:spPr>
        <p:txBody>
          <a:bodyPr anchor="t"/>
          <a:lstStyle>
            <a:lvl1pPr algn="l">
              <a:defRPr sz="5600" b="1" cap="all"/>
            </a:lvl1pPr>
          </a:lstStyle>
          <a:p>
            <a:r>
              <a:rPr lang="en-US" smtClean="0"/>
              <a:t>Click to edit Master title style</a:t>
            </a:r>
            <a:endParaRPr lang="en-US"/>
          </a:p>
        </p:txBody>
      </p:sp>
      <p:sp>
        <p:nvSpPr>
          <p:cNvPr id="3" name="Text Placeholder 2"/>
          <p:cNvSpPr>
            <a:spLocks noGrp="1"/>
          </p:cNvSpPr>
          <p:nvPr>
            <p:ph type="body" idx="1"/>
          </p:nvPr>
        </p:nvSpPr>
        <p:spPr>
          <a:xfrm>
            <a:off x="758429" y="5425866"/>
            <a:ext cx="8161020" cy="2800349"/>
          </a:xfrm>
        </p:spPr>
        <p:txBody>
          <a:bodyPr anchor="b"/>
          <a:lstStyle>
            <a:lvl1pPr marL="0" indent="0">
              <a:buNone/>
              <a:defRPr sz="2800">
                <a:solidFill>
                  <a:schemeClr val="tx1">
                    <a:tint val="75000"/>
                  </a:schemeClr>
                </a:solidFill>
              </a:defRPr>
            </a:lvl1pPr>
            <a:lvl2pPr marL="640080" indent="0">
              <a:buNone/>
              <a:defRPr sz="2500">
                <a:solidFill>
                  <a:schemeClr val="tx1">
                    <a:tint val="75000"/>
                  </a:schemeClr>
                </a:solidFill>
              </a:defRPr>
            </a:lvl2pPr>
            <a:lvl3pPr marL="1280160" indent="0">
              <a:buNone/>
              <a:defRPr sz="2200">
                <a:solidFill>
                  <a:schemeClr val="tx1">
                    <a:tint val="75000"/>
                  </a:schemeClr>
                </a:solidFill>
              </a:defRPr>
            </a:lvl3pPr>
            <a:lvl4pPr marL="1920240" indent="0">
              <a:buNone/>
              <a:defRPr sz="2000">
                <a:solidFill>
                  <a:schemeClr val="tx1">
                    <a:tint val="75000"/>
                  </a:schemeClr>
                </a:solidFill>
              </a:defRPr>
            </a:lvl4pPr>
            <a:lvl5pPr marL="2560320" indent="0">
              <a:buNone/>
              <a:defRPr sz="2000">
                <a:solidFill>
                  <a:schemeClr val="tx1">
                    <a:tint val="75000"/>
                  </a:schemeClr>
                </a:solidFill>
              </a:defRPr>
            </a:lvl5pPr>
            <a:lvl6pPr marL="3200400" indent="0">
              <a:buNone/>
              <a:defRPr sz="2000">
                <a:solidFill>
                  <a:schemeClr val="tx1">
                    <a:tint val="75000"/>
                  </a:schemeClr>
                </a:solidFill>
              </a:defRPr>
            </a:lvl6pPr>
            <a:lvl7pPr marL="3840480" indent="0">
              <a:buNone/>
              <a:defRPr sz="2000">
                <a:solidFill>
                  <a:schemeClr val="tx1">
                    <a:tint val="75000"/>
                  </a:schemeClr>
                </a:solidFill>
              </a:defRPr>
            </a:lvl7pPr>
            <a:lvl8pPr marL="4480560" indent="0">
              <a:buNone/>
              <a:defRPr sz="2000">
                <a:solidFill>
                  <a:schemeClr val="tx1">
                    <a:tint val="75000"/>
                  </a:schemeClr>
                </a:solidFill>
              </a:defRPr>
            </a:lvl8pPr>
            <a:lvl9pPr marL="5120640" indent="0">
              <a:buNone/>
              <a:defRPr sz="20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230CB06-50B4-43AC-B280-8687F02617A1}" type="datetimeFigureOut">
              <a:rPr lang="en-US" smtClean="0"/>
              <a:pPr/>
              <a:t>10/13/2009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AB19A1-3CCD-4D9A-BF57-6A24AAC6D23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60046" y="3982721"/>
            <a:ext cx="3160395" cy="11263631"/>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680461" y="3982721"/>
            <a:ext cx="3160395" cy="11263631"/>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230CB06-50B4-43AC-B280-8687F02617A1}" type="datetimeFigureOut">
              <a:rPr lang="en-US" smtClean="0"/>
              <a:pPr/>
              <a:t>10/13/2009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AB19A1-3CCD-4D9A-BF57-6A24AAC6D23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80060" y="512658"/>
            <a:ext cx="8641080" cy="2133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80061" y="2865544"/>
            <a:ext cx="4242197" cy="1194222"/>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lang="en-US" smtClean="0"/>
              <a:t>Click to edit Master text styles</a:t>
            </a:r>
          </a:p>
        </p:txBody>
      </p:sp>
      <p:sp>
        <p:nvSpPr>
          <p:cNvPr id="4" name="Content Placeholder 3"/>
          <p:cNvSpPr>
            <a:spLocks noGrp="1"/>
          </p:cNvSpPr>
          <p:nvPr>
            <p:ph sz="half" idx="2"/>
          </p:nvPr>
        </p:nvSpPr>
        <p:spPr>
          <a:xfrm>
            <a:off x="480061" y="4059766"/>
            <a:ext cx="4242197" cy="7375738"/>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877278" y="2865544"/>
            <a:ext cx="4243863" cy="1194222"/>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lang="en-US" smtClean="0"/>
              <a:t>Click to edit Master text styles</a:t>
            </a:r>
          </a:p>
        </p:txBody>
      </p:sp>
      <p:sp>
        <p:nvSpPr>
          <p:cNvPr id="6" name="Content Placeholder 5"/>
          <p:cNvSpPr>
            <a:spLocks noGrp="1"/>
          </p:cNvSpPr>
          <p:nvPr>
            <p:ph sz="quarter" idx="4"/>
          </p:nvPr>
        </p:nvSpPr>
        <p:spPr>
          <a:xfrm>
            <a:off x="4877278" y="4059766"/>
            <a:ext cx="4243863" cy="7375738"/>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230CB06-50B4-43AC-B280-8687F02617A1}" type="datetimeFigureOut">
              <a:rPr lang="en-US" smtClean="0"/>
              <a:pPr/>
              <a:t>10/13/2009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DAB19A1-3CCD-4D9A-BF57-6A24AAC6D23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230CB06-50B4-43AC-B280-8687F02617A1}" type="datetimeFigureOut">
              <a:rPr lang="en-US" smtClean="0"/>
              <a:pPr/>
              <a:t>10/13/2009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DAB19A1-3CCD-4D9A-BF57-6A24AAC6D23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30CB06-50B4-43AC-B280-8687F02617A1}" type="datetimeFigureOut">
              <a:rPr lang="en-US" smtClean="0"/>
              <a:pPr/>
              <a:t>10/13/2009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DAB19A1-3CCD-4D9A-BF57-6A24AAC6D23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80061" y="509694"/>
            <a:ext cx="3158729" cy="2169160"/>
          </a:xfrm>
        </p:spPr>
        <p:txBody>
          <a:bodyPr anchor="b"/>
          <a:lstStyle>
            <a:lvl1pPr algn="l">
              <a:defRPr sz="2800" b="1"/>
            </a:lvl1pPr>
          </a:lstStyle>
          <a:p>
            <a:r>
              <a:rPr lang="en-US" smtClean="0"/>
              <a:t>Click to edit Master title style</a:t>
            </a:r>
            <a:endParaRPr lang="en-US"/>
          </a:p>
        </p:txBody>
      </p:sp>
      <p:sp>
        <p:nvSpPr>
          <p:cNvPr id="3" name="Content Placeholder 2"/>
          <p:cNvSpPr>
            <a:spLocks noGrp="1"/>
          </p:cNvSpPr>
          <p:nvPr>
            <p:ph idx="1"/>
          </p:nvPr>
        </p:nvSpPr>
        <p:spPr>
          <a:xfrm>
            <a:off x="3753803" y="509695"/>
            <a:ext cx="5367338" cy="10925811"/>
          </a:xfrm>
        </p:spPr>
        <p:txBody>
          <a:bodyPr/>
          <a:lstStyle>
            <a:lvl1pPr>
              <a:defRPr sz="4500"/>
            </a:lvl1pPr>
            <a:lvl2pPr>
              <a:defRPr sz="3900"/>
            </a:lvl2pPr>
            <a:lvl3pPr>
              <a:defRPr sz="3400"/>
            </a:lvl3pPr>
            <a:lvl4pPr>
              <a:defRPr sz="2800"/>
            </a:lvl4pPr>
            <a:lvl5pPr>
              <a:defRPr sz="2800"/>
            </a:lvl5pPr>
            <a:lvl6pPr>
              <a:defRPr sz="2800"/>
            </a:lvl6pPr>
            <a:lvl7pPr>
              <a:defRPr sz="2800"/>
            </a:lvl7pPr>
            <a:lvl8pPr>
              <a:defRPr sz="2800"/>
            </a:lvl8pPr>
            <a:lvl9pPr>
              <a:defRPr sz="2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80061" y="2678855"/>
            <a:ext cx="3158729" cy="8756651"/>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30CB06-50B4-43AC-B280-8687F02617A1}" type="datetimeFigureOut">
              <a:rPr lang="en-US" smtClean="0"/>
              <a:pPr/>
              <a:t>10/13/2009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AB19A1-3CCD-4D9A-BF57-6A24AAC6D23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81902" y="8961121"/>
            <a:ext cx="5760720" cy="1057911"/>
          </a:xfrm>
        </p:spPr>
        <p:txBody>
          <a:bodyPr anchor="b"/>
          <a:lstStyle>
            <a:lvl1pPr algn="l">
              <a:defRPr sz="2800" b="1"/>
            </a:lvl1pPr>
          </a:lstStyle>
          <a:p>
            <a:r>
              <a:rPr lang="en-US" smtClean="0"/>
              <a:t>Click to edit Master title style</a:t>
            </a:r>
            <a:endParaRPr lang="en-US"/>
          </a:p>
        </p:txBody>
      </p:sp>
      <p:sp>
        <p:nvSpPr>
          <p:cNvPr id="3" name="Picture Placeholder 2"/>
          <p:cNvSpPr>
            <a:spLocks noGrp="1"/>
          </p:cNvSpPr>
          <p:nvPr>
            <p:ph type="pic" idx="1"/>
          </p:nvPr>
        </p:nvSpPr>
        <p:spPr>
          <a:xfrm>
            <a:off x="1881902" y="1143846"/>
            <a:ext cx="5760720" cy="7680960"/>
          </a:xfrm>
        </p:spPr>
        <p:txBody>
          <a:bodyPr/>
          <a:lstStyle>
            <a:lvl1pPr marL="0" indent="0">
              <a:buNone/>
              <a:defRPr sz="4500"/>
            </a:lvl1pPr>
            <a:lvl2pPr marL="640080" indent="0">
              <a:buNone/>
              <a:defRPr sz="3900"/>
            </a:lvl2pPr>
            <a:lvl3pPr marL="1280160" indent="0">
              <a:buNone/>
              <a:defRPr sz="340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endParaRPr lang="en-US"/>
          </a:p>
        </p:txBody>
      </p:sp>
      <p:sp>
        <p:nvSpPr>
          <p:cNvPr id="4" name="Text Placeholder 3"/>
          <p:cNvSpPr>
            <a:spLocks noGrp="1"/>
          </p:cNvSpPr>
          <p:nvPr>
            <p:ph type="body" sz="half" idx="2"/>
          </p:nvPr>
        </p:nvSpPr>
        <p:spPr>
          <a:xfrm>
            <a:off x="1881902" y="10019032"/>
            <a:ext cx="5760720" cy="1502409"/>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30CB06-50B4-43AC-B280-8687F02617A1}" type="datetimeFigureOut">
              <a:rPr lang="en-US" smtClean="0"/>
              <a:pPr/>
              <a:t>10/13/2009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AB19A1-3CCD-4D9A-BF57-6A24AAC6D23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3">
                <a:lumMod val="40000"/>
                <a:lumOff val="60000"/>
                <a:alpha val="50000"/>
              </a:schemeClr>
            </a:gs>
            <a:gs pos="100000">
              <a:srgbClr val="03D4A8">
                <a:alpha val="50000"/>
              </a:srgbClr>
            </a:gs>
            <a:gs pos="25000">
              <a:srgbClr val="21D6E0">
                <a:alpha val="50000"/>
              </a:srgbClr>
            </a:gs>
            <a:gs pos="75000">
              <a:schemeClr val="tx2">
                <a:lumMod val="40000"/>
                <a:lumOff val="60000"/>
                <a:alpha val="50000"/>
              </a:schemeClr>
            </a:gs>
            <a:gs pos="100000">
              <a:schemeClr val="tx2">
                <a:lumMod val="60000"/>
                <a:lumOff val="40000"/>
                <a:alpha val="50000"/>
              </a:schemeClr>
            </a:gs>
          </a:gsLst>
          <a:lin ang="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80060" y="512658"/>
            <a:ext cx="8641080" cy="2133600"/>
          </a:xfrm>
          <a:prstGeom prst="rect">
            <a:avLst/>
          </a:prstGeom>
        </p:spPr>
        <p:txBody>
          <a:bodyPr vert="horz" lIns="128016" tIns="64008" rIns="128016" bIns="64008"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80060" y="2987042"/>
            <a:ext cx="8641080" cy="8448464"/>
          </a:xfrm>
          <a:prstGeom prst="rect">
            <a:avLst/>
          </a:prstGeom>
        </p:spPr>
        <p:txBody>
          <a:bodyPr vert="horz" lIns="128016" tIns="64008" rIns="128016" bIns="64008"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80060" y="11865188"/>
            <a:ext cx="2240280" cy="681566"/>
          </a:xfrm>
          <a:prstGeom prst="rect">
            <a:avLst/>
          </a:prstGeom>
        </p:spPr>
        <p:txBody>
          <a:bodyPr vert="horz" lIns="128016" tIns="64008" rIns="128016" bIns="64008" rtlCol="0" anchor="ctr"/>
          <a:lstStyle>
            <a:lvl1pPr algn="l">
              <a:defRPr sz="1700">
                <a:solidFill>
                  <a:schemeClr val="tx1">
                    <a:tint val="75000"/>
                  </a:schemeClr>
                </a:solidFill>
              </a:defRPr>
            </a:lvl1pPr>
          </a:lstStyle>
          <a:p>
            <a:fld id="{6230CB06-50B4-43AC-B280-8687F02617A1}" type="datetimeFigureOut">
              <a:rPr lang="en-US" smtClean="0"/>
              <a:pPr/>
              <a:t>10/13/2009</a:t>
            </a:fld>
            <a:endParaRPr lang="en-US"/>
          </a:p>
        </p:txBody>
      </p:sp>
      <p:sp>
        <p:nvSpPr>
          <p:cNvPr id="5" name="Footer Placeholder 4"/>
          <p:cNvSpPr>
            <a:spLocks noGrp="1"/>
          </p:cNvSpPr>
          <p:nvPr>
            <p:ph type="ftr" sz="quarter" idx="3"/>
          </p:nvPr>
        </p:nvSpPr>
        <p:spPr>
          <a:xfrm>
            <a:off x="3280410" y="11865188"/>
            <a:ext cx="3040380" cy="681566"/>
          </a:xfrm>
          <a:prstGeom prst="rect">
            <a:avLst/>
          </a:prstGeom>
        </p:spPr>
        <p:txBody>
          <a:bodyPr vert="horz" lIns="128016" tIns="64008" rIns="128016" bIns="64008" rtlCol="0" anchor="ctr"/>
          <a:lstStyle>
            <a:lvl1pPr algn="ctr">
              <a:defRPr sz="17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880860" y="11865188"/>
            <a:ext cx="2240280" cy="681566"/>
          </a:xfrm>
          <a:prstGeom prst="rect">
            <a:avLst/>
          </a:prstGeom>
        </p:spPr>
        <p:txBody>
          <a:bodyPr vert="horz" lIns="128016" tIns="64008" rIns="128016" bIns="64008" rtlCol="0" anchor="ctr"/>
          <a:lstStyle>
            <a:lvl1pPr algn="r">
              <a:defRPr sz="1700">
                <a:solidFill>
                  <a:schemeClr val="tx1">
                    <a:tint val="75000"/>
                  </a:schemeClr>
                </a:solidFill>
              </a:defRPr>
            </a:lvl1pPr>
          </a:lstStyle>
          <a:p>
            <a:fld id="{ADAB19A1-3CCD-4D9A-BF57-6A24AAC6D23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80160" rtl="0" eaLnBrk="1" latinLnBrk="0" hangingPunct="1">
        <a:spcBef>
          <a:spcPct val="0"/>
        </a:spcBef>
        <a:buNone/>
        <a:defRPr sz="6200" kern="1200">
          <a:solidFill>
            <a:schemeClr val="tx1"/>
          </a:solidFill>
          <a:latin typeface="+mj-lt"/>
          <a:ea typeface="+mj-ea"/>
          <a:cs typeface="+mj-cs"/>
        </a:defRPr>
      </a:lvl1pPr>
    </p:titleStyle>
    <p:bodyStyle>
      <a:lvl1pPr marL="480060" indent="-480060" algn="l" defTabSz="1280160" rtl="0" eaLnBrk="1" latinLnBrk="0" hangingPunct="1">
        <a:spcBef>
          <a:spcPct val="20000"/>
        </a:spcBef>
        <a:buFont typeface="Arial" pitchFamily="34" charset="0"/>
        <a:buChar char="•"/>
        <a:defRPr sz="4500" kern="1200">
          <a:solidFill>
            <a:schemeClr val="tx1"/>
          </a:solidFill>
          <a:latin typeface="+mn-lt"/>
          <a:ea typeface="+mn-ea"/>
          <a:cs typeface="+mn-cs"/>
        </a:defRPr>
      </a:lvl1pPr>
      <a:lvl2pPr marL="1040130" indent="-400050" algn="l" defTabSz="1280160" rtl="0" eaLnBrk="1" latinLnBrk="0" hangingPunct="1">
        <a:spcBef>
          <a:spcPct val="20000"/>
        </a:spcBef>
        <a:buFont typeface="Arial" pitchFamily="34" charset="0"/>
        <a:buChar char="–"/>
        <a:defRPr sz="3900" kern="1200">
          <a:solidFill>
            <a:schemeClr val="tx1"/>
          </a:solidFill>
          <a:latin typeface="+mn-lt"/>
          <a:ea typeface="+mn-ea"/>
          <a:cs typeface="+mn-cs"/>
        </a:defRPr>
      </a:lvl2pPr>
      <a:lvl3pPr marL="1600200" indent="-320040" algn="l" defTabSz="1280160" rtl="0" eaLnBrk="1" latinLnBrk="0" hangingPunct="1">
        <a:spcBef>
          <a:spcPct val="20000"/>
        </a:spcBef>
        <a:buFont typeface="Arial" pitchFamily="34" charset="0"/>
        <a:buChar char="•"/>
        <a:defRPr sz="3400" kern="1200">
          <a:solidFill>
            <a:schemeClr val="tx1"/>
          </a:solidFill>
          <a:latin typeface="+mn-lt"/>
          <a:ea typeface="+mn-ea"/>
          <a:cs typeface="+mn-cs"/>
        </a:defRPr>
      </a:lvl3pPr>
      <a:lvl4pPr marL="2240280" indent="-320040" algn="l" defTabSz="1280160" rtl="0" eaLnBrk="1" latinLnBrk="0" hangingPunct="1">
        <a:spcBef>
          <a:spcPct val="20000"/>
        </a:spcBef>
        <a:buFont typeface="Arial" pitchFamily="34" charset="0"/>
        <a:buChar char="–"/>
        <a:defRPr sz="2800" kern="1200">
          <a:solidFill>
            <a:schemeClr val="tx1"/>
          </a:solidFill>
          <a:latin typeface="+mn-lt"/>
          <a:ea typeface="+mn-ea"/>
          <a:cs typeface="+mn-cs"/>
        </a:defRPr>
      </a:lvl4pPr>
      <a:lvl5pPr marL="2880360" indent="-320040" algn="l" defTabSz="1280160" rtl="0" eaLnBrk="1" latinLnBrk="0" hangingPunct="1">
        <a:spcBef>
          <a:spcPct val="20000"/>
        </a:spcBef>
        <a:buFont typeface="Arial" pitchFamily="34" charset="0"/>
        <a:buChar char="»"/>
        <a:defRPr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itchFamily="34" charset="0"/>
        <a:buChar char="•"/>
        <a:defRPr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itchFamily="34" charset="0"/>
        <a:buChar char="•"/>
        <a:defRPr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itchFamily="34" charset="0"/>
        <a:buChar char="•"/>
        <a:defRPr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itchFamily="34" charset="0"/>
        <a:buChar char="•"/>
        <a:defRPr sz="2800" kern="1200">
          <a:solidFill>
            <a:schemeClr val="tx1"/>
          </a:solidFill>
          <a:latin typeface="+mn-lt"/>
          <a:ea typeface="+mn-ea"/>
          <a:cs typeface="+mn-cs"/>
        </a:defRPr>
      </a:lvl9pPr>
    </p:bodyStyle>
    <p:otherStyle>
      <a:defPPr>
        <a:defRPr lang="en-US"/>
      </a:defPPr>
      <a:lvl1pPr marL="0" algn="l" defTabSz="1280160" rtl="0" eaLnBrk="1" latinLnBrk="0" hangingPunct="1">
        <a:defRPr sz="2500" kern="1200">
          <a:solidFill>
            <a:schemeClr val="tx1"/>
          </a:solidFill>
          <a:latin typeface="+mn-lt"/>
          <a:ea typeface="+mn-ea"/>
          <a:cs typeface="+mn-cs"/>
        </a:defRPr>
      </a:lvl1pPr>
      <a:lvl2pPr marL="640080" algn="l" defTabSz="1280160" rtl="0" eaLnBrk="1" latinLnBrk="0" hangingPunct="1">
        <a:defRPr sz="2500" kern="1200">
          <a:solidFill>
            <a:schemeClr val="tx1"/>
          </a:solidFill>
          <a:latin typeface="+mn-lt"/>
          <a:ea typeface="+mn-ea"/>
          <a:cs typeface="+mn-cs"/>
        </a:defRPr>
      </a:lvl2pPr>
      <a:lvl3pPr marL="1280160" algn="l" defTabSz="1280160" rtl="0" eaLnBrk="1" latinLnBrk="0" hangingPunct="1">
        <a:defRPr sz="2500" kern="1200">
          <a:solidFill>
            <a:schemeClr val="tx1"/>
          </a:solidFill>
          <a:latin typeface="+mn-lt"/>
          <a:ea typeface="+mn-ea"/>
          <a:cs typeface="+mn-cs"/>
        </a:defRPr>
      </a:lvl3pPr>
      <a:lvl4pPr marL="1920240" algn="l" defTabSz="1280160" rtl="0" eaLnBrk="1" latinLnBrk="0" hangingPunct="1">
        <a:defRPr sz="2500" kern="1200">
          <a:solidFill>
            <a:schemeClr val="tx1"/>
          </a:solidFill>
          <a:latin typeface="+mn-lt"/>
          <a:ea typeface="+mn-ea"/>
          <a:cs typeface="+mn-cs"/>
        </a:defRPr>
      </a:lvl4pPr>
      <a:lvl5pPr marL="2560320" algn="l" defTabSz="1280160" rtl="0" eaLnBrk="1" latinLnBrk="0" hangingPunct="1">
        <a:defRPr sz="2500" kern="1200">
          <a:solidFill>
            <a:schemeClr val="tx1"/>
          </a:solidFill>
          <a:latin typeface="+mn-lt"/>
          <a:ea typeface="+mn-ea"/>
          <a:cs typeface="+mn-cs"/>
        </a:defRPr>
      </a:lvl5pPr>
      <a:lvl6pPr marL="3200400" algn="l" defTabSz="1280160" rtl="0" eaLnBrk="1" latinLnBrk="0" hangingPunct="1">
        <a:defRPr sz="2500" kern="1200">
          <a:solidFill>
            <a:schemeClr val="tx1"/>
          </a:solidFill>
          <a:latin typeface="+mn-lt"/>
          <a:ea typeface="+mn-ea"/>
          <a:cs typeface="+mn-cs"/>
        </a:defRPr>
      </a:lvl6pPr>
      <a:lvl7pPr marL="3840480" algn="l" defTabSz="1280160" rtl="0" eaLnBrk="1" latinLnBrk="0" hangingPunct="1">
        <a:defRPr sz="2500" kern="1200">
          <a:solidFill>
            <a:schemeClr val="tx1"/>
          </a:solidFill>
          <a:latin typeface="+mn-lt"/>
          <a:ea typeface="+mn-ea"/>
          <a:cs typeface="+mn-cs"/>
        </a:defRPr>
      </a:lvl7pPr>
      <a:lvl8pPr marL="4480560" algn="l" defTabSz="1280160" rtl="0" eaLnBrk="1" latinLnBrk="0" hangingPunct="1">
        <a:defRPr sz="2500" kern="1200">
          <a:solidFill>
            <a:schemeClr val="tx1"/>
          </a:solidFill>
          <a:latin typeface="+mn-lt"/>
          <a:ea typeface="+mn-ea"/>
          <a:cs typeface="+mn-cs"/>
        </a:defRPr>
      </a:lvl8pPr>
      <a:lvl9pPr marL="5120640" algn="l" defTabSz="1280160" rtl="0" eaLnBrk="1" latinLnBrk="0" hangingPunct="1">
        <a:defRPr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emf"/><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emf"/><Relationship Id="rId5" Type="http://schemas.openxmlformats.org/officeDocument/2006/relationships/image" Target="../media/image4.png"/><Relationship Id="rId10" Type="http://schemas.openxmlformats.org/officeDocument/2006/relationships/image" Target="../media/image8.png"/><Relationship Id="rId4" Type="http://schemas.openxmlformats.org/officeDocument/2006/relationships/image" Target="../media/image3.emf"/><Relationship Id="rId9" Type="http://schemas.openxmlformats.org/officeDocument/2006/relationships/chart" Target="../charts/char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Subtitle 2"/>
          <p:cNvSpPr txBox="1">
            <a:spLocks/>
          </p:cNvSpPr>
          <p:nvPr/>
        </p:nvSpPr>
        <p:spPr>
          <a:xfrm>
            <a:off x="533400" y="3840480"/>
            <a:ext cx="4373880" cy="7467600"/>
          </a:xfrm>
          <a:prstGeom prst="rect">
            <a:avLst/>
          </a:prstGeom>
          <a:solidFill>
            <a:schemeClr val="bg1">
              <a:alpha val="50000"/>
            </a:schemeClr>
          </a:solidFill>
          <a:ln w="19050">
            <a:solidFill>
              <a:schemeClr val="accent1"/>
            </a:solidFill>
          </a:ln>
        </p:spPr>
        <p:txBody>
          <a:bodyPr vert="horz" lIns="128016" tIns="64008" rIns="128016" bIns="64008" rtlCol="0">
            <a:normAutofit/>
          </a:bodyPr>
          <a:lstStyle/>
          <a:p>
            <a:pPr algn="ctr">
              <a:spcBef>
                <a:spcPct val="20000"/>
              </a:spcBef>
              <a:defRPr/>
            </a:pPr>
            <a:endParaRPr lang="en-US" sz="4500" dirty="0" smtClean="0"/>
          </a:p>
        </p:txBody>
      </p:sp>
      <p:sp>
        <p:nvSpPr>
          <p:cNvPr id="2" name="Title 1"/>
          <p:cNvSpPr>
            <a:spLocks noGrp="1"/>
          </p:cNvSpPr>
          <p:nvPr>
            <p:ph type="ctrTitle"/>
          </p:nvPr>
        </p:nvSpPr>
        <p:spPr>
          <a:xfrm>
            <a:off x="853440" y="320041"/>
            <a:ext cx="8161020" cy="2026919"/>
          </a:xfrm>
          <a:solidFill>
            <a:schemeClr val="bg1">
              <a:alpha val="75000"/>
            </a:schemeClr>
          </a:solidFill>
          <a:ln w="25400">
            <a:solidFill>
              <a:schemeClr val="accent1"/>
            </a:solidFill>
          </a:ln>
        </p:spPr>
        <p:txBody>
          <a:bodyPr>
            <a:normAutofit/>
          </a:bodyPr>
          <a:lstStyle/>
          <a:p>
            <a:r>
              <a:rPr lang="en-US" sz="4200" dirty="0" smtClean="0"/>
              <a:t>Collimation in the CERN PS Booster</a:t>
            </a:r>
            <a:br>
              <a:rPr lang="en-US" sz="4200" dirty="0" smtClean="0"/>
            </a:br>
            <a:r>
              <a:rPr lang="en-US" sz="2800" dirty="0" smtClean="0"/>
              <a:t>Penny Jackson: p.jackson1@physics.ox.ac.uk</a:t>
            </a:r>
            <a:r>
              <a:rPr lang="en-US" sz="4200" dirty="0" smtClean="0"/>
              <a:t/>
            </a:r>
            <a:br>
              <a:rPr lang="en-US" sz="4200" dirty="0" smtClean="0"/>
            </a:br>
            <a:r>
              <a:rPr lang="en-US" sz="3100" dirty="0" smtClean="0"/>
              <a:t>John Adams Institute/University of Oxford/CERN</a:t>
            </a:r>
            <a:endParaRPr lang="en-US" sz="3100" dirty="0"/>
          </a:p>
        </p:txBody>
      </p:sp>
      <p:sp>
        <p:nvSpPr>
          <p:cNvPr id="3" name="Subtitle 2"/>
          <p:cNvSpPr>
            <a:spLocks noGrp="1"/>
          </p:cNvSpPr>
          <p:nvPr>
            <p:ph type="subTitle" idx="1"/>
          </p:nvPr>
        </p:nvSpPr>
        <p:spPr>
          <a:xfrm>
            <a:off x="533400" y="2560320"/>
            <a:ext cx="8641080" cy="1066800"/>
          </a:xfrm>
          <a:solidFill>
            <a:schemeClr val="bg1">
              <a:alpha val="50000"/>
            </a:schemeClr>
          </a:solidFill>
          <a:ln w="19050">
            <a:solidFill>
              <a:schemeClr val="accent1"/>
            </a:solidFill>
          </a:ln>
        </p:spPr>
        <p:txBody>
          <a:bodyPr>
            <a:normAutofit fontScale="40000" lnSpcReduction="20000"/>
          </a:bodyPr>
          <a:lstStyle/>
          <a:p>
            <a:r>
              <a:rPr lang="en-US" dirty="0" smtClean="0">
                <a:solidFill>
                  <a:schemeClr val="tx1"/>
                </a:solidFill>
              </a:rPr>
              <a:t>This is a feasibility study into a collimation system for the CERN PS Booster (PSB) for the first stage of the LHC luminosity upgrade. A new machine, LINAC4, will be feeding the PSB in a few years and the difference in performance from the current LINAC2 could lead to severe radioactivity problems if the beam halo is not prevented.</a:t>
            </a:r>
            <a:endParaRPr lang="en-US" dirty="0">
              <a:solidFill>
                <a:schemeClr val="tx1"/>
              </a:solidFill>
            </a:endParaRPr>
          </a:p>
        </p:txBody>
      </p:sp>
      <p:pic>
        <p:nvPicPr>
          <p:cNvPr id="4" name="Picture 5"/>
          <p:cNvPicPr>
            <a:picLocks noChangeAspect="1" noChangeArrowheads="1"/>
          </p:cNvPicPr>
          <p:nvPr/>
        </p:nvPicPr>
        <p:blipFill>
          <a:blip r:embed="rId2" cstate="print"/>
          <a:srcRect/>
          <a:stretch>
            <a:fillRect/>
          </a:stretch>
        </p:blipFill>
        <p:spPr bwMode="auto">
          <a:xfrm>
            <a:off x="1493520" y="11521441"/>
            <a:ext cx="1173480" cy="796851"/>
          </a:xfrm>
          <a:prstGeom prst="rect">
            <a:avLst/>
          </a:prstGeom>
          <a:noFill/>
          <a:ln w="9525">
            <a:noFill/>
            <a:miter lim="800000"/>
            <a:headEnd/>
            <a:tailEnd/>
          </a:ln>
          <a:effectLst/>
        </p:spPr>
      </p:pic>
      <p:pic>
        <p:nvPicPr>
          <p:cNvPr id="5" name="Picture 7"/>
          <p:cNvPicPr>
            <a:picLocks noChangeAspect="1" noChangeArrowheads="1"/>
          </p:cNvPicPr>
          <p:nvPr/>
        </p:nvPicPr>
        <p:blipFill>
          <a:blip r:embed="rId3" cstate="print"/>
          <a:srcRect t="2308" r="2326" b="3044"/>
          <a:stretch>
            <a:fillRect/>
          </a:stretch>
        </p:blipFill>
        <p:spPr bwMode="auto">
          <a:xfrm>
            <a:off x="2773680" y="11506200"/>
            <a:ext cx="853440" cy="833120"/>
          </a:xfrm>
          <a:prstGeom prst="rect">
            <a:avLst/>
          </a:prstGeom>
          <a:noFill/>
          <a:ln w="9525">
            <a:noFill/>
            <a:miter lim="800000"/>
            <a:headEnd/>
            <a:tailEnd/>
          </a:ln>
          <a:effectLst/>
        </p:spPr>
      </p:pic>
      <p:grpSp>
        <p:nvGrpSpPr>
          <p:cNvPr id="6" name="Group 5"/>
          <p:cNvGrpSpPr/>
          <p:nvPr/>
        </p:nvGrpSpPr>
        <p:grpSpPr>
          <a:xfrm>
            <a:off x="533400" y="6827520"/>
            <a:ext cx="2026920" cy="1600200"/>
            <a:chOff x="0" y="1676400"/>
            <a:chExt cx="4343400" cy="4800600"/>
          </a:xfrm>
        </p:grpSpPr>
        <p:pic>
          <p:nvPicPr>
            <p:cNvPr id="7" name="Picture 6"/>
            <p:cNvPicPr/>
            <p:nvPr/>
          </p:nvPicPr>
          <p:blipFill>
            <a:blip r:embed="rId4" cstate="print">
              <a:clrChange>
                <a:clrFrom>
                  <a:srgbClr val="FFFFFF"/>
                </a:clrFrom>
                <a:clrTo>
                  <a:srgbClr val="FFFFFF">
                    <a:alpha val="0"/>
                  </a:srgbClr>
                </a:clrTo>
              </a:clrChange>
            </a:blip>
            <a:srcRect/>
            <a:stretch>
              <a:fillRect/>
            </a:stretch>
          </p:blipFill>
          <p:spPr bwMode="auto">
            <a:xfrm>
              <a:off x="304800" y="1676400"/>
              <a:ext cx="4038600" cy="4800600"/>
            </a:xfrm>
            <a:prstGeom prst="rect">
              <a:avLst/>
            </a:prstGeom>
            <a:noFill/>
            <a:ln w="9525">
              <a:noFill/>
              <a:miter lim="800000"/>
              <a:headEnd/>
              <a:tailEnd/>
            </a:ln>
          </p:spPr>
        </p:pic>
        <p:sp>
          <p:nvSpPr>
            <p:cNvPr id="8" name="Line 7"/>
            <p:cNvSpPr>
              <a:spLocks noChangeShapeType="1"/>
            </p:cNvSpPr>
            <p:nvPr/>
          </p:nvSpPr>
          <p:spPr bwMode="auto">
            <a:xfrm flipV="1">
              <a:off x="0" y="3810000"/>
              <a:ext cx="1135063" cy="152400"/>
            </a:xfrm>
            <a:prstGeom prst="line">
              <a:avLst/>
            </a:prstGeom>
            <a:noFill/>
            <a:ln w="34925">
              <a:solidFill>
                <a:srgbClr val="FFFF00"/>
              </a:solidFill>
              <a:round/>
              <a:headEnd/>
              <a:tailEnd type="triangle" w="med" len="med"/>
            </a:ln>
            <a:effectLst/>
          </p:spPr>
          <p:txBody>
            <a:bodyPr/>
            <a:lstStyle/>
            <a:p>
              <a:endParaRPr lang="en-US"/>
            </a:p>
          </p:txBody>
        </p:sp>
        <p:sp>
          <p:nvSpPr>
            <p:cNvPr id="9" name="Line 8"/>
            <p:cNvSpPr>
              <a:spLocks noChangeShapeType="1"/>
            </p:cNvSpPr>
            <p:nvPr/>
          </p:nvSpPr>
          <p:spPr bwMode="auto">
            <a:xfrm flipV="1">
              <a:off x="1676400" y="3276600"/>
              <a:ext cx="990600" cy="401638"/>
            </a:xfrm>
            <a:prstGeom prst="line">
              <a:avLst/>
            </a:prstGeom>
            <a:noFill/>
            <a:ln w="34925">
              <a:solidFill>
                <a:srgbClr val="FFFF00"/>
              </a:solidFill>
              <a:round/>
              <a:headEnd/>
              <a:tailEnd type="triangle" w="med" len="med"/>
            </a:ln>
            <a:effectLst/>
          </p:spPr>
          <p:txBody>
            <a:bodyPr/>
            <a:lstStyle/>
            <a:p>
              <a:endParaRPr lang="en-US"/>
            </a:p>
          </p:txBody>
        </p:sp>
      </p:grpSp>
      <p:pic>
        <p:nvPicPr>
          <p:cNvPr id="14" name="Picture 13" descr="Oxford_logo_new_in_colour_PNG_VERSION_ox_brand_blue_pos_1_.PNG"/>
          <p:cNvPicPr>
            <a:picLocks noChangeAspect="1"/>
          </p:cNvPicPr>
          <p:nvPr/>
        </p:nvPicPr>
        <p:blipFill>
          <a:blip r:embed="rId5" cstate="print"/>
          <a:stretch>
            <a:fillRect/>
          </a:stretch>
        </p:blipFill>
        <p:spPr>
          <a:xfrm>
            <a:off x="533400" y="11521440"/>
            <a:ext cx="813120" cy="813120"/>
          </a:xfrm>
          <a:prstGeom prst="rect">
            <a:avLst/>
          </a:prstGeom>
        </p:spPr>
      </p:pic>
      <p:pic>
        <p:nvPicPr>
          <p:cNvPr id="1026" name="Picture 7"/>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2880360" y="8534400"/>
            <a:ext cx="2018159" cy="1173480"/>
          </a:xfrm>
          <a:prstGeom prst="rect">
            <a:avLst/>
          </a:prstGeom>
          <a:noFill/>
          <a:ln w="9525">
            <a:noFill/>
            <a:miter lim="800000"/>
            <a:headEnd/>
            <a:tailEnd/>
          </a:ln>
        </p:spPr>
      </p:pic>
      <p:pic>
        <p:nvPicPr>
          <p:cNvPr id="1027" name="Picture 11"/>
          <p:cNvPicPr>
            <a:picLocks noChangeAspect="1" noChangeArrowheads="1"/>
          </p:cNvPicPr>
          <p:nvPr/>
        </p:nvPicPr>
        <p:blipFill>
          <a:blip r:embed="rId7" cstate="print">
            <a:clrChange>
              <a:clrFrom>
                <a:srgbClr val="FFFFFF"/>
              </a:clrFrom>
              <a:clrTo>
                <a:srgbClr val="FFFFFF">
                  <a:alpha val="0"/>
                </a:srgbClr>
              </a:clrTo>
            </a:clrChange>
          </a:blip>
          <a:srcRect/>
          <a:stretch>
            <a:fillRect/>
          </a:stretch>
        </p:blipFill>
        <p:spPr bwMode="auto">
          <a:xfrm>
            <a:off x="640080" y="8534400"/>
            <a:ext cx="2026920" cy="1179298"/>
          </a:xfrm>
          <a:prstGeom prst="rect">
            <a:avLst/>
          </a:prstGeom>
          <a:noFill/>
          <a:ln w="9525">
            <a:noFill/>
            <a:miter lim="800000"/>
            <a:headEnd/>
            <a:tailEnd/>
          </a:ln>
        </p:spPr>
      </p:pic>
      <p:sp>
        <p:nvSpPr>
          <p:cNvPr id="20" name="Subtitle 2"/>
          <p:cNvSpPr txBox="1">
            <a:spLocks/>
          </p:cNvSpPr>
          <p:nvPr/>
        </p:nvSpPr>
        <p:spPr>
          <a:xfrm>
            <a:off x="5227320" y="3840480"/>
            <a:ext cx="3840480" cy="6720840"/>
          </a:xfrm>
          <a:prstGeom prst="rect">
            <a:avLst/>
          </a:prstGeom>
          <a:solidFill>
            <a:schemeClr val="bg1">
              <a:alpha val="50000"/>
            </a:schemeClr>
          </a:solidFill>
          <a:ln w="19050">
            <a:solidFill>
              <a:schemeClr val="accent1"/>
            </a:solidFill>
          </a:ln>
        </p:spPr>
        <p:txBody>
          <a:bodyPr vert="horz" lIns="128016" tIns="64008" rIns="128016" bIns="64008" rtlCol="0">
            <a:normAutofit/>
          </a:bodyPr>
          <a:lstStyle/>
          <a:p>
            <a:pPr algn="ctr">
              <a:spcBef>
                <a:spcPct val="20000"/>
              </a:spcBef>
              <a:defRPr/>
            </a:pPr>
            <a:endParaRPr lang="en-US" sz="4500" dirty="0" smtClean="0"/>
          </a:p>
        </p:txBody>
      </p:sp>
      <p:sp>
        <p:nvSpPr>
          <p:cNvPr id="21" name="Subtitle 2"/>
          <p:cNvSpPr txBox="1">
            <a:spLocks/>
          </p:cNvSpPr>
          <p:nvPr/>
        </p:nvSpPr>
        <p:spPr>
          <a:xfrm>
            <a:off x="3840480" y="11508105"/>
            <a:ext cx="2880360" cy="820103"/>
          </a:xfrm>
          <a:prstGeom prst="rect">
            <a:avLst/>
          </a:prstGeom>
          <a:solidFill>
            <a:schemeClr val="bg1">
              <a:alpha val="50000"/>
            </a:schemeClr>
          </a:solidFill>
          <a:ln w="19050">
            <a:solidFill>
              <a:schemeClr val="accent1"/>
            </a:solidFill>
          </a:ln>
        </p:spPr>
        <p:txBody>
          <a:bodyPr vert="horz" lIns="128016" tIns="64008" rIns="128016" bIns="64008" rtlCol="0">
            <a:normAutofit/>
          </a:bodyPr>
          <a:lstStyle/>
          <a:p>
            <a:pPr algn="ctr">
              <a:spcBef>
                <a:spcPct val="20000"/>
              </a:spcBef>
              <a:defRPr/>
            </a:pPr>
            <a:endParaRPr lang="en-US" sz="4500" dirty="0" smtClean="0"/>
          </a:p>
        </p:txBody>
      </p:sp>
      <p:grpSp>
        <p:nvGrpSpPr>
          <p:cNvPr id="13" name="Group 12"/>
          <p:cNvGrpSpPr/>
          <p:nvPr/>
        </p:nvGrpSpPr>
        <p:grpSpPr>
          <a:xfrm>
            <a:off x="7147560" y="3947160"/>
            <a:ext cx="1706880" cy="1706880"/>
            <a:chOff x="2590800" y="2590800"/>
            <a:chExt cx="4267200" cy="3810000"/>
          </a:xfrm>
        </p:grpSpPr>
        <p:pic>
          <p:nvPicPr>
            <p:cNvPr id="10" name="Content Placeholder 4" descr="imp param.bmp"/>
            <p:cNvPicPr>
              <a:picLocks noChangeAspect="1"/>
            </p:cNvPicPr>
            <p:nvPr/>
          </p:nvPicPr>
          <p:blipFill>
            <a:blip r:embed="rId8" cstate="print">
              <a:clrChange>
                <a:clrFrom>
                  <a:srgbClr val="FFFFFF"/>
                </a:clrFrom>
                <a:clrTo>
                  <a:srgbClr val="FFFFFF">
                    <a:alpha val="0"/>
                  </a:srgbClr>
                </a:clrTo>
              </a:clrChange>
            </a:blip>
            <a:stretch>
              <a:fillRect/>
            </a:stretch>
          </p:blipFill>
          <p:spPr>
            <a:xfrm>
              <a:off x="2590800" y="2590800"/>
              <a:ext cx="4267200" cy="3002845"/>
            </a:xfrm>
            <a:prstGeom prst="rect">
              <a:avLst/>
            </a:prstGeom>
          </p:spPr>
        </p:pic>
        <p:sp>
          <p:nvSpPr>
            <p:cNvPr id="11" name="Right Arrow 10"/>
            <p:cNvSpPr/>
            <p:nvPr/>
          </p:nvSpPr>
          <p:spPr>
            <a:xfrm>
              <a:off x="2895600" y="5867400"/>
              <a:ext cx="3810000" cy="533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3657600" y="4733925"/>
              <a:ext cx="304800" cy="893103"/>
            </a:xfrm>
            <a:prstGeom prst="rect">
              <a:avLst/>
            </a:prstGeom>
            <a:noFill/>
          </p:spPr>
          <p:txBody>
            <a:bodyPr wrap="square" rtlCol="0">
              <a:spAutoFit/>
            </a:bodyPr>
            <a:lstStyle/>
            <a:p>
              <a:r>
                <a:rPr lang="en-US" sz="2000" dirty="0" smtClean="0"/>
                <a:t>d</a:t>
              </a:r>
              <a:endParaRPr lang="en-US" sz="2000" dirty="0"/>
            </a:p>
          </p:txBody>
        </p:sp>
      </p:grpSp>
      <p:graphicFrame>
        <p:nvGraphicFramePr>
          <p:cNvPr id="23" name="Chart 22"/>
          <p:cNvGraphicFramePr>
            <a:graphicFrameLocks noGrp="1"/>
          </p:cNvGraphicFramePr>
          <p:nvPr/>
        </p:nvGraphicFramePr>
        <p:xfrm>
          <a:off x="5334000" y="7360920"/>
          <a:ext cx="3627120" cy="1493520"/>
        </p:xfrm>
        <a:graphic>
          <a:graphicData uri="http://schemas.openxmlformats.org/drawingml/2006/chart">
            <c:chart xmlns:c="http://schemas.openxmlformats.org/drawingml/2006/chart" xmlns:r="http://schemas.openxmlformats.org/officeDocument/2006/relationships" r:id="rId9"/>
          </a:graphicData>
        </a:graphic>
      </p:graphicFrame>
      <p:sp>
        <p:nvSpPr>
          <p:cNvPr id="25" name="TextBox 24"/>
          <p:cNvSpPr txBox="1"/>
          <p:nvPr/>
        </p:nvSpPr>
        <p:spPr>
          <a:xfrm>
            <a:off x="2880360" y="7147560"/>
            <a:ext cx="1920240" cy="991040"/>
          </a:xfrm>
          <a:prstGeom prst="rect">
            <a:avLst/>
          </a:prstGeom>
          <a:noFill/>
        </p:spPr>
        <p:txBody>
          <a:bodyPr wrap="square" lIns="128016" tIns="64008" rIns="128016" bIns="64008" rtlCol="0">
            <a:spAutoFit/>
          </a:bodyPr>
          <a:lstStyle/>
          <a:p>
            <a:r>
              <a:rPr lang="en-US" sz="1100" dirty="0" smtClean="0"/>
              <a:t>Left: A diagram of how the collimator should work (not to scale). The yellow arrows show the path and direction of the beam.</a:t>
            </a:r>
            <a:endParaRPr lang="en-US" sz="1100" dirty="0"/>
          </a:p>
        </p:txBody>
      </p:sp>
      <p:sp>
        <p:nvSpPr>
          <p:cNvPr id="26" name="TextBox 25"/>
          <p:cNvSpPr txBox="1"/>
          <p:nvPr/>
        </p:nvSpPr>
        <p:spPr>
          <a:xfrm>
            <a:off x="533400" y="9601201"/>
            <a:ext cx="4373880" cy="1680461"/>
          </a:xfrm>
          <a:prstGeom prst="rect">
            <a:avLst/>
          </a:prstGeom>
          <a:noFill/>
        </p:spPr>
        <p:txBody>
          <a:bodyPr wrap="square" lIns="128016" tIns="64008" rIns="128016" bIns="64008" rtlCol="0">
            <a:spAutoFit/>
          </a:bodyPr>
          <a:lstStyle/>
          <a:p>
            <a:r>
              <a:rPr lang="en-US" sz="1100" dirty="0" smtClean="0"/>
              <a:t>Above: the two scraper designs tried here. On the left is one with  wedge-shaped cross section, making it very thin near the central aperture. On the right the collimator is of constant thickness throughout. Thicknesses quoted for wedge-shaped scrapers are for the widest point (the other edge), 100mm from the aperture. Thinner scrapers are preferred because the particle is more likely to make many passes through them before being absorbed, and this will increase the impact parameter. However, thin scrapers are harder to construct and are more likely to become damaged by the beam itself.</a:t>
            </a:r>
            <a:endParaRPr lang="en-US" sz="1100" dirty="0"/>
          </a:p>
        </p:txBody>
      </p:sp>
      <p:sp>
        <p:nvSpPr>
          <p:cNvPr id="28" name="TextBox 27"/>
          <p:cNvSpPr txBox="1"/>
          <p:nvPr/>
        </p:nvSpPr>
        <p:spPr>
          <a:xfrm>
            <a:off x="5227320" y="3840482"/>
            <a:ext cx="1920240" cy="2369879"/>
          </a:xfrm>
          <a:prstGeom prst="rect">
            <a:avLst/>
          </a:prstGeom>
          <a:noFill/>
        </p:spPr>
        <p:txBody>
          <a:bodyPr wrap="square" lIns="128016" tIns="64008" rIns="128016" bIns="64008" rtlCol="0">
            <a:spAutoFit/>
          </a:bodyPr>
          <a:lstStyle/>
          <a:p>
            <a:pPr algn="just"/>
            <a:r>
              <a:rPr lang="en-US" sz="1100" dirty="0" smtClean="0"/>
              <a:t>Right</a:t>
            </a:r>
            <a:r>
              <a:rPr lang="en-US" sz="1100" dirty="0" smtClean="0"/>
              <a:t>: </a:t>
            </a:r>
            <a:r>
              <a:rPr lang="en-US" sz="1100" dirty="0" smtClean="0"/>
              <a:t>Diagram explaining the impact parameter (d), the perpendicular distance from the absorber aperture. A large impact parameter is good because it means the particle is more likely to be absorbed. For small or zero impact parameters the particle is likely to be scattered back out, which can make it even more likely</a:t>
            </a:r>
          </a:p>
          <a:p>
            <a:pPr algn="just"/>
            <a:endParaRPr lang="en-US" sz="1100" dirty="0"/>
          </a:p>
        </p:txBody>
      </p:sp>
      <p:sp>
        <p:nvSpPr>
          <p:cNvPr id="29" name="TextBox 28"/>
          <p:cNvSpPr txBox="1"/>
          <p:nvPr/>
        </p:nvSpPr>
        <p:spPr>
          <a:xfrm>
            <a:off x="5220655" y="6007418"/>
            <a:ext cx="3847147" cy="1237262"/>
          </a:xfrm>
          <a:prstGeom prst="rect">
            <a:avLst/>
          </a:prstGeom>
          <a:noFill/>
        </p:spPr>
        <p:txBody>
          <a:bodyPr wrap="square" lIns="128016" tIns="64008" rIns="128016" bIns="64008" rtlCol="0">
            <a:spAutoFit/>
          </a:bodyPr>
          <a:lstStyle/>
          <a:p>
            <a:pPr algn="ctr"/>
            <a:r>
              <a:rPr lang="en-US" sz="1700" dirty="0" smtClean="0"/>
              <a:t>Sample result</a:t>
            </a:r>
          </a:p>
          <a:p>
            <a:r>
              <a:rPr lang="en-US" sz="1100" dirty="0" smtClean="0"/>
              <a:t>Below: The efficiency is the fraction of particles hitting the absorber out of all particles removed from the simulation (the rest hitting the </a:t>
            </a:r>
            <a:r>
              <a:rPr lang="en-US" sz="1100" dirty="0" err="1" smtClean="0"/>
              <a:t>beampipe</a:t>
            </a:r>
            <a:r>
              <a:rPr lang="en-US" sz="1100" dirty="0" smtClean="0"/>
              <a:t>). This is an example showing the x plane for a wedge shaped scraper, giving very good results for aluminium and carbon.</a:t>
            </a:r>
            <a:endParaRPr lang="en-US" sz="1100" dirty="0"/>
          </a:p>
        </p:txBody>
      </p:sp>
      <p:sp>
        <p:nvSpPr>
          <p:cNvPr id="30" name="TextBox 29"/>
          <p:cNvSpPr txBox="1"/>
          <p:nvPr/>
        </p:nvSpPr>
        <p:spPr>
          <a:xfrm>
            <a:off x="533400" y="3840481"/>
            <a:ext cx="4373880" cy="3099310"/>
          </a:xfrm>
          <a:prstGeom prst="rect">
            <a:avLst/>
          </a:prstGeom>
          <a:noFill/>
        </p:spPr>
        <p:txBody>
          <a:bodyPr wrap="square" lIns="128016" tIns="64008" rIns="128016" bIns="64008" rtlCol="0">
            <a:spAutoFit/>
          </a:bodyPr>
          <a:lstStyle/>
          <a:p>
            <a:pPr algn="ctr"/>
            <a:r>
              <a:rPr lang="en-US" sz="1700" dirty="0" smtClean="0"/>
              <a:t>Introduction &amp; Design</a:t>
            </a:r>
          </a:p>
          <a:p>
            <a:r>
              <a:rPr lang="en-US" sz="1100" dirty="0" smtClean="0"/>
              <a:t>The PSB (Proton Synchrotron Booster) is the first synchrotron in the chain of accelerators ending in the LHC. Currently, LINAC2 (a lower energy linear accelerator) provides protons to it and this will soon be replaced by the higher energy and higher current LINAC4. Stray particles will potentially cause more activation (radioactivity from stray particles) because of the higher injection energy and more of them, this is balanced to some extent by the higher energy beam having a lower </a:t>
            </a:r>
            <a:r>
              <a:rPr lang="en-US" sz="1100" dirty="0" err="1" smtClean="0"/>
              <a:t>emittance</a:t>
            </a:r>
            <a:r>
              <a:rPr lang="en-US" sz="1100" dirty="0" smtClean="0"/>
              <a:t> (smaller size) so a smaller fraction of the beam particles will hit the </a:t>
            </a:r>
            <a:r>
              <a:rPr lang="en-US" sz="1100" dirty="0" err="1" smtClean="0"/>
              <a:t>beampipe</a:t>
            </a:r>
            <a:r>
              <a:rPr lang="en-US" sz="1100" dirty="0"/>
              <a:t> </a:t>
            </a:r>
            <a:r>
              <a:rPr lang="en-US" sz="1100" dirty="0" smtClean="0"/>
              <a:t>in the first place.</a:t>
            </a:r>
          </a:p>
          <a:p>
            <a:endParaRPr lang="en-US" sz="1100" dirty="0"/>
          </a:p>
          <a:p>
            <a:r>
              <a:rPr lang="en-US" sz="1100" dirty="0" smtClean="0"/>
              <a:t>The collimator described in this poster is a two-stage system, the first a thin scraper to deflect the outermost beam particles and the second a thicker absorber to remove these deflected particles. The variables investigated for the scraper were material, thickness and shape, and the absorber variables were the aperture’s x and y size.</a:t>
            </a:r>
          </a:p>
          <a:p>
            <a:endParaRPr lang="en-US" sz="1100" dirty="0"/>
          </a:p>
        </p:txBody>
      </p:sp>
      <p:sp>
        <p:nvSpPr>
          <p:cNvPr id="31" name="TextBox 30"/>
          <p:cNvSpPr txBox="1"/>
          <p:nvPr/>
        </p:nvSpPr>
        <p:spPr>
          <a:xfrm>
            <a:off x="3780472" y="11508105"/>
            <a:ext cx="3013710" cy="729430"/>
          </a:xfrm>
          <a:prstGeom prst="rect">
            <a:avLst/>
          </a:prstGeom>
          <a:noFill/>
        </p:spPr>
        <p:txBody>
          <a:bodyPr wrap="square" lIns="128016" tIns="64008" rIns="128016" bIns="64008" rtlCol="0">
            <a:spAutoFit/>
          </a:bodyPr>
          <a:lstStyle/>
          <a:p>
            <a:r>
              <a:rPr lang="en-US" sz="1700" dirty="0" smtClean="0"/>
              <a:t>References</a:t>
            </a:r>
          </a:p>
          <a:p>
            <a:r>
              <a:rPr lang="en-US" sz="1100" dirty="0" smtClean="0"/>
              <a:t>Christian Carli, private communication</a:t>
            </a:r>
          </a:p>
          <a:p>
            <a:r>
              <a:rPr lang="en-US" sz="1100" dirty="0" smtClean="0"/>
              <a:t>All simulations done in Wolfram </a:t>
            </a:r>
            <a:r>
              <a:rPr lang="en-US" sz="1100" dirty="0" err="1" smtClean="0"/>
              <a:t>Mathematica</a:t>
            </a:r>
            <a:endParaRPr lang="en-US" sz="1100" dirty="0"/>
          </a:p>
        </p:txBody>
      </p:sp>
      <p:sp>
        <p:nvSpPr>
          <p:cNvPr id="32" name="TextBox 31"/>
          <p:cNvSpPr txBox="1"/>
          <p:nvPr/>
        </p:nvSpPr>
        <p:spPr>
          <a:xfrm>
            <a:off x="5227320" y="8961121"/>
            <a:ext cx="3840480" cy="1575816"/>
          </a:xfrm>
          <a:prstGeom prst="rect">
            <a:avLst/>
          </a:prstGeom>
          <a:noFill/>
        </p:spPr>
        <p:txBody>
          <a:bodyPr wrap="square" lIns="128016" tIns="64008" rIns="128016" bIns="64008" rtlCol="0">
            <a:spAutoFit/>
          </a:bodyPr>
          <a:lstStyle/>
          <a:p>
            <a:pPr algn="ctr"/>
            <a:r>
              <a:rPr lang="en-US" sz="1700" dirty="0" smtClean="0"/>
              <a:t>Conclusions</a:t>
            </a:r>
          </a:p>
          <a:p>
            <a:r>
              <a:rPr lang="en-US" sz="1100" dirty="0" smtClean="0"/>
              <a:t>A scraper with an aperture of 33x18mm made from aluminium or carbon and an absorber with an aperture of 36x21mm gives a high efficiency and multiple turns before absorption, and room for error in construction. Wedges up to about 1mm thick work for either, as does constant thickness carbon of about 0.1mm. Flat sheets are thicker at the aperture and therefore less prone to damage from the beam.</a:t>
            </a:r>
            <a:endParaRPr lang="en-US" sz="1100" dirty="0"/>
          </a:p>
        </p:txBody>
      </p:sp>
      <p:sp>
        <p:nvSpPr>
          <p:cNvPr id="33" name="TextBox 32"/>
          <p:cNvSpPr txBox="1"/>
          <p:nvPr/>
        </p:nvSpPr>
        <p:spPr>
          <a:xfrm>
            <a:off x="6914197" y="5727382"/>
            <a:ext cx="1454694" cy="301622"/>
          </a:xfrm>
          <a:prstGeom prst="rect">
            <a:avLst/>
          </a:prstGeom>
          <a:noFill/>
        </p:spPr>
        <p:txBody>
          <a:bodyPr wrap="square" lIns="128016" tIns="64008" rIns="128016" bIns="64008" rtlCol="0">
            <a:spAutoFit/>
          </a:bodyPr>
          <a:lstStyle/>
          <a:p>
            <a:r>
              <a:rPr lang="en-US" sz="1100" dirty="0" smtClean="0"/>
              <a:t>to hit the </a:t>
            </a:r>
            <a:r>
              <a:rPr lang="en-US" sz="1100" dirty="0" err="1" smtClean="0"/>
              <a:t>beampipe</a:t>
            </a:r>
            <a:r>
              <a:rPr lang="en-US" sz="1100" dirty="0" smtClean="0"/>
              <a:t>.</a:t>
            </a:r>
            <a:endParaRPr lang="en-US" sz="1100" dirty="0"/>
          </a:p>
        </p:txBody>
      </p:sp>
      <p:sp>
        <p:nvSpPr>
          <p:cNvPr id="34" name="Subtitle 2"/>
          <p:cNvSpPr txBox="1">
            <a:spLocks/>
          </p:cNvSpPr>
          <p:nvPr/>
        </p:nvSpPr>
        <p:spPr>
          <a:xfrm>
            <a:off x="5267324" y="10774680"/>
            <a:ext cx="1453515" cy="526733"/>
          </a:xfrm>
          <a:prstGeom prst="rect">
            <a:avLst/>
          </a:prstGeom>
          <a:solidFill>
            <a:schemeClr val="bg1">
              <a:alpha val="50000"/>
            </a:schemeClr>
          </a:solidFill>
          <a:ln w="19050">
            <a:solidFill>
              <a:schemeClr val="accent1"/>
            </a:solidFill>
          </a:ln>
        </p:spPr>
        <p:txBody>
          <a:bodyPr vert="horz" lIns="128016" tIns="64008" rIns="128016" bIns="64008" rtlCol="0">
            <a:normAutofit fontScale="70000" lnSpcReduction="20000"/>
          </a:bodyPr>
          <a:lstStyle/>
          <a:p>
            <a:pPr algn="ctr">
              <a:spcBef>
                <a:spcPct val="20000"/>
              </a:spcBef>
              <a:defRPr/>
            </a:pPr>
            <a:endParaRPr lang="en-US" sz="4500" dirty="0" smtClean="0"/>
          </a:p>
        </p:txBody>
      </p:sp>
      <p:sp>
        <p:nvSpPr>
          <p:cNvPr id="35" name="TextBox 34"/>
          <p:cNvSpPr txBox="1"/>
          <p:nvPr/>
        </p:nvSpPr>
        <p:spPr>
          <a:xfrm>
            <a:off x="5207317" y="10714673"/>
            <a:ext cx="1552424" cy="806375"/>
          </a:xfrm>
          <a:prstGeom prst="rect">
            <a:avLst/>
          </a:prstGeom>
          <a:noFill/>
        </p:spPr>
        <p:txBody>
          <a:bodyPr wrap="square" lIns="128016" tIns="64008" rIns="128016" bIns="64008" rtlCol="0">
            <a:spAutoFit/>
          </a:bodyPr>
          <a:lstStyle/>
          <a:p>
            <a:r>
              <a:rPr lang="en-US" sz="1100" dirty="0" smtClean="0"/>
              <a:t>Right</a:t>
            </a:r>
            <a:r>
              <a:rPr lang="en-US" sz="1100" dirty="0" smtClean="0"/>
              <a:t>: </a:t>
            </a:r>
            <a:r>
              <a:rPr lang="en-US" sz="1100" dirty="0" smtClean="0"/>
              <a:t>CERN accelerator complex for the LHC upgrade, LINAC4 first.</a:t>
            </a:r>
            <a:endParaRPr lang="en-US" sz="1100" dirty="0"/>
          </a:p>
        </p:txBody>
      </p:sp>
      <p:pic>
        <p:nvPicPr>
          <p:cNvPr id="36" name="Picture 15"/>
          <p:cNvPicPr>
            <a:picLocks noChangeAspect="1" noChangeArrowheads="1"/>
          </p:cNvPicPr>
          <p:nvPr/>
        </p:nvPicPr>
        <p:blipFill>
          <a:blip r:embed="rId10" cstate="print"/>
          <a:srcRect/>
          <a:stretch>
            <a:fillRect/>
          </a:stretch>
        </p:blipFill>
        <p:spPr bwMode="auto">
          <a:xfrm>
            <a:off x="6914198" y="10774681"/>
            <a:ext cx="2160744" cy="1543611"/>
          </a:xfrm>
          <a:prstGeom prst="rect">
            <a:avLst/>
          </a:prstGeom>
          <a:noFill/>
          <a:ln w="19050" algn="ctr">
            <a:solidFill>
              <a:schemeClr val="accent1"/>
            </a:solidFill>
            <a:miter lim="800000"/>
            <a:headEnd/>
            <a:tailEnd/>
          </a:ln>
          <a:effectLst/>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3342</TotalTime>
  <Words>601</Words>
  <Application>Microsoft Office PowerPoint</Application>
  <PresentationFormat>A3 Paper (297x420 mm)</PresentationFormat>
  <Paragraphs>22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Collimation in the CERN PS Booster Penny Jackson: p.jackson1@physics.ox.ac.uk John Adams Institute/University of Oxford/CERN</vt:lpstr>
    </vt:vector>
  </TitlesOfParts>
  <Company>CERN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jacksonp</dc:creator>
  <cp:lastModifiedBy>jacksonp</cp:lastModifiedBy>
  <cp:revision>181</cp:revision>
  <dcterms:created xsi:type="dcterms:W3CDTF">2009-08-24T07:58:41Z</dcterms:created>
  <dcterms:modified xsi:type="dcterms:W3CDTF">2009-10-13T13:15:30Z</dcterms:modified>
</cp:coreProperties>
</file>